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30"/>
  </p:notesMasterIdLst>
  <p:handoutMasterIdLst>
    <p:handoutMasterId r:id="rId31"/>
  </p:handoutMasterIdLst>
  <p:sldIdLst>
    <p:sldId id="446" r:id="rId5"/>
    <p:sldId id="449" r:id="rId6"/>
    <p:sldId id="453" r:id="rId7"/>
    <p:sldId id="461" r:id="rId8"/>
    <p:sldId id="455" r:id="rId9"/>
    <p:sldId id="427" r:id="rId10"/>
    <p:sldId id="458" r:id="rId11"/>
    <p:sldId id="460" r:id="rId12"/>
    <p:sldId id="481" r:id="rId13"/>
    <p:sldId id="456" r:id="rId14"/>
    <p:sldId id="457" r:id="rId15"/>
    <p:sldId id="462" r:id="rId16"/>
    <p:sldId id="464" r:id="rId17"/>
    <p:sldId id="467" r:id="rId18"/>
    <p:sldId id="465" r:id="rId19"/>
    <p:sldId id="468" r:id="rId20"/>
    <p:sldId id="470" r:id="rId21"/>
    <p:sldId id="473" r:id="rId22"/>
    <p:sldId id="474" r:id="rId23"/>
    <p:sldId id="434" r:id="rId24"/>
    <p:sldId id="477" r:id="rId25"/>
    <p:sldId id="478" r:id="rId26"/>
    <p:sldId id="454" r:id="rId27"/>
    <p:sldId id="480" r:id="rId28"/>
    <p:sldId id="44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644" autoAdjust="0"/>
  </p:normalViewPr>
  <p:slideViewPr>
    <p:cSldViewPr snapToGrid="0">
      <p:cViewPr varScale="1">
        <p:scale>
          <a:sx n="73" d="100"/>
          <a:sy n="73" d="100"/>
        </p:scale>
        <p:origin x="1070" y="62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7/5/2022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7/5/2022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După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ReLU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vine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etapă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pooling,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care CNN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eșantionează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(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economisi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timpul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procesare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),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reducând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numărul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dimensiuni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ale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hărții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păstrând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același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timp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critice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informații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despre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Un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algoritm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comun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utilizat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acest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proces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numește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max pooling. Max pooling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funcționează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într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-un mod similar cu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convoluția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Glisăm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harta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extragem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bucăți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dimensiune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specificată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bucată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valoarea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maximă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calculată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nouă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hartă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toate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celelalte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valori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sunt eliminate.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322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obicei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stratul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final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complet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conectat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conține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activare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softmax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care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emite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probabilitate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la 0 la 1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dintre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etichetele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 care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încearcă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le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prezică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algn="l"/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cazul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clasificării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binare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folosi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strat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final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complet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conectat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activare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sigmoidă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al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cărei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fi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singură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anume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probabilitate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la 0 la 1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dintre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Implicit,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probabilitatea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celeilalte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fi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calculată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fiind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1 –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sigmoide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410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715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154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epocă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:</a:t>
            </a:r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pereche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imagine-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etichetă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batch</a:t>
            </a:r>
          </a:p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	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Wingdings" panose="05000000000000000000" pitchFamily="2" charset="2"/>
              </a:rPr>
              <a:t>▪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Trecem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datele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intrare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prin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calculam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ieșire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r>
              <a:rPr lang="en-US" sz="1200" b="0" i="0" u="none" strike="noStrike" baseline="0" dirty="0">
                <a:solidFill>
                  <a:srgbClr val="000000"/>
                </a:solidFill>
                <a:latin typeface="Wingdings" panose="05000000000000000000" pitchFamily="2" charset="2"/>
              </a:rPr>
              <a:t>	▪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Calculam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pierdere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eticheta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reală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r>
              <a:rPr lang="en-US" sz="1200" b="0" i="0" u="none" strike="noStrike" baseline="0" dirty="0">
                <a:solidFill>
                  <a:srgbClr val="000000"/>
                </a:solidFill>
                <a:latin typeface="Wingdings" panose="05000000000000000000" pitchFamily="2" charset="2"/>
              </a:rPr>
              <a:t>	▪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Calculam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propagarea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inversa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erorii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Având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vedere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rețeaua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eroare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metoda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calculează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gradientul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eroare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raport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ponderile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rețelei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r>
              <a:rPr lang="pt-BR" sz="1200" b="0" i="0" u="none" strike="noStrike" baseline="0" dirty="0">
                <a:solidFill>
                  <a:srgbClr val="000000"/>
                </a:solidFill>
                <a:latin typeface="Wingdings" panose="05000000000000000000" pitchFamily="2" charset="2"/>
              </a:rPr>
              <a:t>	▪ </a:t>
            </a:r>
            <a:r>
              <a:rPr lang="pt-BR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Pasul de optimizare folosind Adam </a:t>
            </a:r>
          </a:p>
          <a:p>
            <a:r>
              <a:rPr lang="pt-BR" sz="1200" b="0" i="0" u="none" strike="noStrike" baseline="0" dirty="0">
                <a:solidFill>
                  <a:srgbClr val="000000"/>
                </a:solidFill>
                <a:latin typeface="Wingdings" panose="05000000000000000000" pitchFamily="2" charset="2"/>
              </a:rPr>
              <a:t>	▪ </a:t>
            </a:r>
            <a:r>
              <a:rPr lang="pt-BR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Verificam dacă predicția clasei a fost sau nu corectă </a:t>
            </a:r>
          </a:p>
          <a:p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Calculăm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acuratețea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precizia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reapelul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specificitatea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pierdere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epocă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3204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Antrenarea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rețelei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se face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prin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determinarea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diferenței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dintre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către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real, pe un set de date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antrenament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Aceasta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diferență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poartă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denumirea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eroare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Inițial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nod din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are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pondere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ponderi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ajustează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la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iterație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baza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reguli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învățare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baza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erorii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la pasul anterior.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După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un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număr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suficient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mare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iterații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se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considera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faza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s-a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încheiat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iar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produce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predicții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un grad decent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acuratețe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4322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647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3101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3782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934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Motivația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alegerii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proiectului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faptul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automată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devenit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un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subiect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tot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răspândit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aplicabilitate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diverse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domenii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Un prim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domeniu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utilizare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auto,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odată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popularizarea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mașinilor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care se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conduc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singure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aceasta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nevoie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monitorizare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continuă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mediului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înconjurător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distinge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elementele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trafic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fac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posibilă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deplasarea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automată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siguranță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Printre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elemente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numără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distingerea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semnelor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circulație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liniilor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delimitează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drumul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mers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altor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elemente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trafic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statice(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copaci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sens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giratoriu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)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mobile(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vehicule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).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Un alt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domeniu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aplicabilitate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interesant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medical. Un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exemplu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fost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utilizat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 date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intrare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experimentul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realizat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mamografii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distinge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între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țesut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sănătos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țesut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afectat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cancer. Alte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exemple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detecție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sunt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ale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oaselor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rupte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tumori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diverse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tipuri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infecții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316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0283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117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069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0564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4293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014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872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39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un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proces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care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încearcă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stabilească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relațiile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dintre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componentele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unui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set de date,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imitând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funcționarea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creierului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uman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prin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faptul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 are la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sisteme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Un neuron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dintr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matematică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care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colectează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informații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arhitectură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specifică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conține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straturi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noduri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interconectate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nod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cunoscut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sub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numele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perceptron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similar cu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regresie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liniară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multiplă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Perceptronul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alimentează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semnalul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produs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regresie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liniară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multiplă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într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activare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care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fi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neliniară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953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1.Acuratețe –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reprezintă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raportul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dintre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valorile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prezise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corect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clasificator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numărul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total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elemente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prezise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Astfel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acuratețea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fi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extrasă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din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matricea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confuzie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ca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fiind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(TP+TN)/ (TP+FP+TN+FN) </a:t>
            </a:r>
          </a:p>
          <a:p>
            <a:endParaRPr lang="en-US" sz="1200" b="0" i="0" u="none" strike="noStrike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2.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Precizia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–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reprezintă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raportul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dintre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valorile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pozitive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prezise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corect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clasificator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numărul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total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valori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pozitive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prezise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Astfel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precizia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fi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extrasă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din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matricea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confuzie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ca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fiind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</a:p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(TP)/ (TP+FP) </a:t>
            </a:r>
          </a:p>
          <a:p>
            <a:endParaRPr lang="en-US" sz="1200" b="0" i="0" u="none" strike="noStrike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3.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Reapel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sau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senzitivitate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–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reprezintă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raportul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dintre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valorile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1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prezise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corect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clasificator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numărul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total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elemente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aparținând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clasei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1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realitate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Astfel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reapelul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fi extras din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matricea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confuzie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ca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fiind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</a:p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(TP)/ (TP+FN) </a:t>
            </a:r>
          </a:p>
          <a:p>
            <a:endParaRPr lang="en-US" sz="1200" b="0" i="0" u="none" strike="noStrike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4.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Specificitatea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–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reprezintă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raportul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dintre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valorile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0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prezise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corect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clasificator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numărul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total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elemente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aparținând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clasei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0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realitate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Astfel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specificitatea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fi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extrasă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din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matricea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confuzie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ca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fiind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</a:p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(TN)/ (TN+FP)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921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atele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sunt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organizate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279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directoare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director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corespunzând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unui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pacient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Apoi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pacient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există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două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directoare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primul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conținând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doar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celule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normale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iar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al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doilea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conțin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țesut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cancerigen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fapt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imagine din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directorul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unui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pacient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secțiune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dintr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mamografie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care 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fost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mărită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40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ori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imagine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forma id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pacient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+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coordonata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x din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originală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unde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s-a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efectuat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mărirea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+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coordonata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y din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originală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unde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s-a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efectuat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mărirea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+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care se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încadrează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(cancer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nu).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78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cazul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augmentării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datelor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procesul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constă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multiplicarea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datelor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intrare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antrenament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Acest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lucru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se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realizează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prin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crearea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artificială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noi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imagini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din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imaginile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deja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existente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Câteva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metode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prin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care se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augmentează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datele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sunt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scalarea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rotația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translația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forfecarea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</a:t>
            </a:r>
          </a:p>
          <a:p>
            <a:pPr algn="l"/>
            <a:endParaRPr lang="en-US" sz="1200" b="0" i="0" u="none" strike="noStrike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Legat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„dropout regularization”,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metoda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constă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a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renunța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la o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parte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din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imaginile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din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setul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date de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antrenament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timpul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unor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pași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din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antrenament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implementare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am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folosit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nivelul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Dropout din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librăria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keras, cu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parametrul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rate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având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valoarea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0.2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a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specifica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la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ce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procent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din date se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va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renunța</a:t>
            </a:r>
            <a:r>
              <a:rPr lang="en-US" sz="12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3992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CNN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primește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hartă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intrare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: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matrice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tridimensională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care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primele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două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dimensiuni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corespund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lungimii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lățimii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pixeli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Dimensiunea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de-a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treia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dimensiuni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3 (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corespunzând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3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canale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ale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color: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roșu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verde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albastru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). </a:t>
            </a:r>
          </a:p>
          <a:p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Convoluția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extrage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părți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ale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hărții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intrare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aplică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filtre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producând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hartă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ieșire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(care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avea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dimensiune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adâncime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diferite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decât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harta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intrare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).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Convoluțiile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sunt definite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parametri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: </a:t>
            </a:r>
          </a:p>
          <a:p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Dimensiunea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bucăților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din imagine care sunt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extrase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adică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dimensiunea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filtrelor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(de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obicei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3x3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5x5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pixeli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). </a:t>
            </a:r>
          </a:p>
          <a:p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Adâncimea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hărții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ieșire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care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corespunde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numărului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filtre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care sunt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aplicate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timpul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convoluției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filtrele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parcurg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harta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intrare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orizontal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vertical,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câte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un pixel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dată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pereche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filtru-bucată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matrice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CNN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efectuează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înmulțirea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elemente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ale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matricei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filtru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matricei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bucăți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din imagine,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apoi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însumează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toate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elementele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matricei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obține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singură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dintre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valori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pereche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apoi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scoasă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matricea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convolute.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timpul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antrenamentului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CNN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învață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valorile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optime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matricele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filtre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care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permit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extragă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semnificative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(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texturi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margini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forme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) din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harta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caracteristicilor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intrare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Pe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măsură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numărul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filtre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crește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la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fel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crește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numărul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 care CNN le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poate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extrage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917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502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1334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2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  <p:sldLayoutId id="2147483732" r:id="rId6"/>
    <p:sldLayoutId id="2147483733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  <p:sldLayoutId id="214748373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515034"/>
            <a:ext cx="11501021" cy="1371600"/>
          </a:xfrm>
        </p:spPr>
        <p:txBody>
          <a:bodyPr anchor="t" anchorCtr="0">
            <a:normAutofit fontScale="90000"/>
          </a:bodyPr>
          <a:lstStyle/>
          <a:p>
            <a:r>
              <a:rPr lang="pt-BR" dirty="0"/>
              <a:t>Studiu experimental asupra unor metode de clasificare a imaginilor </a:t>
            </a:r>
            <a:br>
              <a:rPr lang="en-US" dirty="0"/>
            </a:br>
            <a:r>
              <a:rPr lang="en-US" dirty="0"/>
              <a:t>								</a:t>
            </a:r>
            <a:r>
              <a:rPr lang="en-US" sz="1800" dirty="0">
                <a:latin typeface="Times New Roman" panose="02020603050405020304" pitchFamily="18" charset="0"/>
              </a:rPr>
              <a:t>Dinu Gabriela-Loredana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/>
              <a:t>CNN layers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435863" y="1565133"/>
            <a:ext cx="979571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După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operație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convoluție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CNN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aplică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transformare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Rectified Linear Unit 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ReLU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)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convolutive,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introduce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neliniaritatea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model.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Funcția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ReLU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returnează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x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toate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valorile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x &gt; 0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returnează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0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toate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valorile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x ≤ 0. </a:t>
            </a:r>
          </a:p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EAF4D5-3BBD-9ECC-36E1-E7EFCB142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17" y="2942890"/>
            <a:ext cx="7435391" cy="35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82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/>
              <a:t>CNN layers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310816" y="1725328"/>
            <a:ext cx="97957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La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sfârșitul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unei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algoritm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CNN se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formează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multe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straturi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complet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conectate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nod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dintr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-un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strat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conectat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la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fiecare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nod din alt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strat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).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Sarcina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lor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efectua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baza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caracteristicilor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extrase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convoluții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9E77EB-727F-1C1A-8B37-75A7C55EA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63" y="2808853"/>
            <a:ext cx="9980883" cy="324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105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modelului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310816" y="1725328"/>
            <a:ext cx="979571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Un pas important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programele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au la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bază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rețelele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proiectarea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arhitecturii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modelului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apoi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implementarea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acestuia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general, o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alcătuită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din 3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multe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nivele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anume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: 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Nivelul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intrare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it-IT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Nivelul de procesare, poate fi unul sau mai multe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Nivelul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ieșire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it-IT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Nivelul de procesare are mai multe componente și anume: 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Convoluția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ReLu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Nivelul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pooling 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Droput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Flatten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Dense/Linear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835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Arhitectura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modelului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779776"/>
            <a:ext cx="3465576" cy="3255264"/>
          </a:xfrm>
        </p:spPr>
        <p:txBody>
          <a:bodyPr/>
          <a:lstStyle/>
          <a:p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Rețeaua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are 3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nivele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convoluție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, 3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nivele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max-pooling, 1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nivel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linear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o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funcție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sigmoid</a:t>
            </a:r>
            <a:r>
              <a:rPr lang="en-US" sz="1800" b="1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ă</a:t>
            </a:r>
            <a:r>
              <a:rPr lang="en-US" sz="1800" b="1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8D8F4B-ACC4-BF19-C0F7-B12EFDCDE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9083" y="1571785"/>
            <a:ext cx="7163422" cy="401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91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 err="1"/>
              <a:t>Antrenarea</a:t>
            </a:r>
            <a:r>
              <a:rPr lang="en-US" dirty="0"/>
              <a:t> </a:t>
            </a:r>
            <a:r>
              <a:rPr lang="en-US" dirty="0" err="1"/>
              <a:t>modelului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5A2A06-9173-E1C5-1B78-37A53FDCC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474" y="1565133"/>
            <a:ext cx="7461702" cy="515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599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 err="1"/>
              <a:t>Antrenarea</a:t>
            </a:r>
            <a:r>
              <a:rPr lang="en-US" dirty="0"/>
              <a:t> </a:t>
            </a:r>
            <a:r>
              <a:rPr lang="en-US" dirty="0" err="1"/>
              <a:t>modelului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310816" y="1725328"/>
            <a:ext cx="979571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calcularea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pierderii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am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folosit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BinaryCrossentropy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adaptarea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ponderilor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am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folosit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algoritmul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Adam. 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Rata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învățare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folosita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0.001. 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Procesul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antrenament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trebuie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repetat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multe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până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când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descoperit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un set bun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suficient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bun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ponderi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ai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modelului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Am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folosit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5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iteratii</a:t>
            </a:r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662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 err="1"/>
              <a:t>Validare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310816" y="1725328"/>
            <a:ext cx="979571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Setul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date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validare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un set de date pe care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dorim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nostru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aibă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preziceri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bune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Validarea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presupune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predicția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seturi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date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necunoscute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modelului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astfel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încât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putem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afla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cat de bine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functioneaza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Scopul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validarii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evalua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cât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bine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generaliza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adică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cât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bine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capabil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prezică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datele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 care nu le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vede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timpul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antrenamentului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Algoritmul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validare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similar cu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antrenament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dar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parametrii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modelului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nu se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actualizeaza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in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timpul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validarii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460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Diagrama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clase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BE8FC9-DB8D-BF84-0960-0D1F58CFF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433" y="633663"/>
            <a:ext cx="7114423" cy="579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495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 err="1"/>
              <a:t>Rezultate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21868C-54A1-3E90-CCB0-CEFEAAF86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104" y="389773"/>
            <a:ext cx="6562725" cy="31908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A6886F-3983-0E4F-1DE1-629C7624B0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104" y="3580648"/>
            <a:ext cx="6562725" cy="316230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6594241-328E-CF8B-F391-EF7F19056C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reteaua</a:t>
            </a:r>
            <a:r>
              <a:rPr lang="en-US" dirty="0"/>
              <a:t> cu 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3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nivele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convoluție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, 3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nivele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max-pooling, 1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nivel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linear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o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funcție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sigmoid</a:t>
            </a:r>
            <a:r>
              <a:rPr lang="en-US" sz="1800" b="1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ă</a:t>
            </a:r>
            <a:r>
              <a:rPr lang="en-US" sz="1800" b="1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. 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170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 err="1"/>
              <a:t>Rezultate</a:t>
            </a:r>
            <a:r>
              <a:rPr lang="en-US" dirty="0"/>
              <a:t> 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6594241-328E-CF8B-F391-EF7F19056C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37D22A-94D2-AD2C-130F-1F087AD69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73" y="2298192"/>
            <a:ext cx="5032629" cy="441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84948E-1CE8-51D2-1D7E-A5E9B69F1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104" y="259143"/>
            <a:ext cx="6581775" cy="645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50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3619501" cy="1179576"/>
          </a:xfrm>
        </p:spPr>
        <p:txBody>
          <a:bodyPr/>
          <a:lstStyle/>
          <a:p>
            <a:r>
              <a:rPr lang="en-US" dirty="0" err="1"/>
              <a:t>Scopul</a:t>
            </a:r>
            <a:r>
              <a:rPr lang="en-US" dirty="0"/>
              <a:t> </a:t>
            </a:r>
            <a:r>
              <a:rPr lang="en-US" dirty="0" err="1"/>
              <a:t>lucrării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19C0D1-1ECF-7EA2-A447-770BD631FAD9}"/>
              </a:ext>
            </a:extLst>
          </p:cNvPr>
          <p:cNvSpPr txBox="1"/>
          <p:nvPr/>
        </p:nvSpPr>
        <p:spPr>
          <a:xfrm>
            <a:off x="435862" y="1857976"/>
            <a:ext cx="1133592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Scopul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lucrării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compararea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minim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două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implementări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algoritmi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binară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Am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implementat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o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parte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grafică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utilizată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propriu-zisă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unor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plicația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fi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folosită,de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asemenea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seturi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date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definirea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convoluționale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Proiectul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fost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implementat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utilizând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limbajul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Python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librării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specifice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acestuia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precum keras/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tensorflow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pytorch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Arhitectura</a:t>
            </a:r>
            <a:r>
              <a:rPr lang="en-US" dirty="0"/>
              <a:t> cu 3 </a:t>
            </a:r>
            <a:r>
              <a:rPr lang="en-US" dirty="0" err="1"/>
              <a:t>nivele</a:t>
            </a:r>
            <a:r>
              <a:rPr lang="en-US" dirty="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37D655D-1191-7D1C-CBF4-F5D9E49DA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852" y="2022792"/>
            <a:ext cx="7260503" cy="346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 err="1"/>
              <a:t>Rezultate</a:t>
            </a:r>
            <a:r>
              <a:rPr lang="en-US" dirty="0"/>
              <a:t> 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6594241-328E-CF8B-F391-EF7F19056C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5171" y="2771442"/>
            <a:ext cx="4946904" cy="2871216"/>
          </a:xfrm>
        </p:spPr>
        <p:txBody>
          <a:bodyPr/>
          <a:lstStyle/>
          <a:p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Astfel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rețeaua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formata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din: </a:t>
            </a:r>
            <a:endParaRPr lang="en-US" sz="1800" b="0" i="0" u="none" strike="noStrike" baseline="0" dirty="0">
              <a:latin typeface="Times New Roman" panose="02020603050405020304" pitchFamily="18" charset="0"/>
            </a:endParaRPr>
          </a:p>
          <a:p>
            <a:endParaRPr lang="en-US" sz="1800" b="0" i="0" u="none" strike="noStrike" baseline="0" dirty="0">
              <a:latin typeface="Times New Roman" panose="02020603050405020304" pitchFamily="18" charset="0"/>
            </a:endParaRP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- 1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nivel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convoluție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</a:p>
          <a:p>
            <a:endParaRPr lang="en-US" sz="1800" b="0" i="0" u="none" strike="noStrike" baseline="0" dirty="0">
              <a:latin typeface="Times New Roman" panose="02020603050405020304" pitchFamily="18" charset="0"/>
            </a:endParaRP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- 1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nivel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de max-pooling </a:t>
            </a:r>
          </a:p>
          <a:p>
            <a:endParaRPr lang="en-US" sz="1800" b="0" i="0" u="none" strike="noStrike" baseline="0" dirty="0">
              <a:latin typeface="Times New Roman" panose="02020603050405020304" pitchFamily="18" charset="0"/>
            </a:endParaRP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- 1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nivel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linear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ce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aplică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o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funcție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sigmoidă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3BFD1B-EF35-19CB-8871-BD248E987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8755" y="361632"/>
            <a:ext cx="6572250" cy="3228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3D1E7B-417F-682E-9DAA-6BB19A8DA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8754" y="3590607"/>
            <a:ext cx="6572249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150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 err="1"/>
              <a:t>Rezultate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F5DCD6-50F1-2C03-2C66-979FD1AC0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146" y="314662"/>
            <a:ext cx="6045496" cy="64417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DA5591-ADED-15AF-4DA5-23DB66D50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358" y="2367746"/>
            <a:ext cx="5385118" cy="421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3968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 err="1"/>
              <a:t>Concluzii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615616" y="1694848"/>
            <a:ext cx="979571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baza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experimentelor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sus, se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observa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majoritatea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cazurilor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algoritmul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implementat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Pytorch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are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bune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rețeaua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8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nivele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pytorch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avut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la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acuratețe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precizie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reapel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pierdere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atât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cazul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antrenamentului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cât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validării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cazul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rețelei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3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nivele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la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antrenament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bune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au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fost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tot la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algoritmul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implementat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pytorch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Specificitatea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scăzută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cazul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pytorch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schimb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specificitatea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mică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ambele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cazuri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schimb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etapa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validare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bune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au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fost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cazul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keras,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faza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antrenament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pytorch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avut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un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avantaj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Acest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lucru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putea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însemna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algoritmul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pytorch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predispus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la overfitting</a:t>
            </a: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Facand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comparatie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intre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arhitectura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8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nivele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3,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cu 8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avut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rezultate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cev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mai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bune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O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posibilă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îmbunătățire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fi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extinderea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aplicației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suporta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multi-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4642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Aplicatia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B8E9F6-6507-26F0-E740-6AB630C46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480" y="243191"/>
            <a:ext cx="8190963" cy="661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2678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4EF4-8D58-4BFD-9454-26C0FB623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>
            <a:normAutofit/>
          </a:bodyPr>
          <a:lstStyle/>
          <a:p>
            <a:r>
              <a:rPr lang="en-US" dirty="0" err="1"/>
              <a:t>Bibliografie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AA20-608C-4737-B926-56858E7E7E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540000"/>
            <a:ext cx="6591300" cy="3403600"/>
          </a:xfrm>
        </p:spPr>
        <p:txBody>
          <a:bodyPr tIns="0" bIns="0">
            <a:no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[Cam01] What is a tensor?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[Che21] Chen James, Neural Network [Cnn21] ML Practicum: Image Classification [IBM20] Neural Networks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[Wik01] Artificial neuron [Wik02] Artificial neural network [Wik03] Kaggle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[Wik04] Tensor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43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</a:t>
            </a:r>
            <a:r>
              <a:rPr lang="en-US" dirty="0" err="1"/>
              <a:t>functionale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310816" y="1725328"/>
            <a:ext cx="979571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TimesNewRomanPSMT"/>
              </a:rPr>
              <a:t>-    </a:t>
            </a:r>
            <a:r>
              <a:rPr lang="en-US" sz="1800" b="0" i="0" u="none" strike="noStrike" baseline="0" dirty="0" err="1">
                <a:latin typeface="TimesNewRomanPSMT"/>
              </a:rPr>
              <a:t>Trebuie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comparate</a:t>
            </a:r>
            <a:r>
              <a:rPr lang="en-US" sz="1800" b="0" i="0" u="none" strike="noStrike" baseline="0" dirty="0">
                <a:latin typeface="TimesNewRomanPSMT"/>
              </a:rPr>
              <a:t> minim </a:t>
            </a:r>
            <a:r>
              <a:rPr lang="en-US" sz="1800" b="0" i="0" u="none" strike="noStrike" baseline="0" dirty="0" err="1">
                <a:latin typeface="TimesNewRomanPSMT"/>
              </a:rPr>
              <a:t>două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implementări</a:t>
            </a:r>
            <a:r>
              <a:rPr lang="en-US" sz="1800" b="0" i="0" u="none" strike="noStrike" baseline="0" dirty="0">
                <a:latin typeface="TimesNewRomanPSMT"/>
              </a:rPr>
              <a:t> de </a:t>
            </a:r>
            <a:r>
              <a:rPr lang="en-US" sz="1800" b="0" i="0" u="none" strike="noStrike" baseline="0" dirty="0" err="1">
                <a:latin typeface="TimesNewRomanPSMT"/>
              </a:rPr>
              <a:t>algoritmi</a:t>
            </a:r>
            <a:r>
              <a:rPr lang="en-US" sz="1800" b="0" i="0" u="none" strike="noStrike" baseline="0" dirty="0">
                <a:latin typeface="TimesNewRomanPSMT"/>
              </a:rPr>
              <a:t> de deep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learning.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 err="1">
                <a:latin typeface="TimesNewRomanPSMT"/>
              </a:rPr>
              <a:t>Aplicația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trebuie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să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permită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selectarea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unei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imagini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de pe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dispozitiv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.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 err="1">
                <a:latin typeface="TimesNewRomanPSMT"/>
              </a:rPr>
              <a:t>Aplicația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trebuie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să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permită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selectarea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algoritmului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ce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va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fi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folosit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clasificarea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imaginii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</a:rPr>
              <a:t>Aplicația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va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folosi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modele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antrenate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în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prealabil</a:t>
            </a:r>
            <a:r>
              <a:rPr lang="en-US" dirty="0">
                <a:latin typeface="Times New Roman" panose="02020603050405020304" pitchFamily="18" charset="0"/>
              </a:rPr>
              <a:t> pe </a:t>
            </a:r>
            <a:r>
              <a:rPr lang="en-US" dirty="0" err="1">
                <a:latin typeface="Times New Roman" panose="02020603050405020304" pitchFamily="18" charset="0"/>
              </a:rPr>
              <a:t>anumite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seturi</a:t>
            </a:r>
            <a:r>
              <a:rPr lang="en-US" dirty="0">
                <a:latin typeface="Times New Roman" panose="02020603050405020304" pitchFamily="18" charset="0"/>
              </a:rPr>
              <a:t> de date de </a:t>
            </a:r>
            <a:r>
              <a:rPr lang="en-US" dirty="0" err="1">
                <a:latin typeface="Times New Roman" panose="02020603050405020304" pitchFamily="18" charset="0"/>
              </a:rPr>
              <a:t>dimensiuni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mari</a:t>
            </a:r>
            <a:r>
              <a:rPr lang="en-US" dirty="0">
                <a:latin typeface="Times New Roman" panose="02020603050405020304" pitchFamily="18" charset="0"/>
              </a:rPr>
              <a:t>.</a:t>
            </a:r>
          </a:p>
          <a:p>
            <a:pPr marL="285750" indent="-285750" algn="l">
              <a:buFontTx/>
              <a:buChar char="-"/>
            </a:pPr>
            <a:r>
              <a:rPr lang="it-IT" sz="1800" b="0" i="0" u="none" strike="noStrike" baseline="0" dirty="0">
                <a:latin typeface="TimesNewRomanPSMT"/>
              </a:rPr>
              <a:t>Aplicația </a:t>
            </a:r>
            <a:r>
              <a:rPr lang="it-IT" sz="1800" b="0" i="0" u="none" strike="noStrike" baseline="0" dirty="0">
                <a:latin typeface="Times New Roman" panose="02020603050405020304" pitchFamily="18" charset="0"/>
              </a:rPr>
              <a:t>trebuie </a:t>
            </a:r>
            <a:r>
              <a:rPr lang="it-IT" sz="1800" b="0" i="0" u="none" strike="noStrike" baseline="0" dirty="0">
                <a:latin typeface="TimesNewRomanPSMT"/>
              </a:rPr>
              <a:t>să permită </a:t>
            </a:r>
            <a:r>
              <a:rPr lang="it-IT" sz="1800" b="0" i="0" u="none" strike="noStrike" baseline="0" dirty="0">
                <a:latin typeface="Times New Roman" panose="02020603050405020304" pitchFamily="18" charset="0"/>
              </a:rPr>
              <a:t>clasificarea unei imagini în una din clasele predefinite.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 err="1">
                <a:latin typeface="TimesNewRomanPSMT"/>
              </a:rPr>
              <a:t>Aplicația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trebuie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să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permită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afișarea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rezultatului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clasificării</a:t>
            </a:r>
            <a:r>
              <a:rPr lang="en-US" sz="1800" b="0" i="0" u="none" strike="noStrike" baseline="0" dirty="0">
                <a:latin typeface="TimesNewRomanPSMT"/>
              </a:rPr>
              <a:t>.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Imaginea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introdusă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a fi </a:t>
            </a:r>
            <a:r>
              <a:rPr lang="en-US" sz="1800" b="0" i="0" u="none" strike="noStrike" baseline="0" dirty="0" err="1">
                <a:latin typeface="TimesNewRomanPSMT"/>
              </a:rPr>
              <a:t>clasificată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poate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aparține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unei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singure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clase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din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domeniul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ales.</a:t>
            </a:r>
            <a:endParaRPr lang="en-US" dirty="0">
              <a:latin typeface="Times New Roman" panose="02020603050405020304" pitchFamily="18" charset="0"/>
            </a:endParaRP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 err="1">
                <a:latin typeface="TimesNewRomanPSMT"/>
              </a:rPr>
              <a:t>Aplicația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trebuie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să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permită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colectarea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parametrilor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necesari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pentru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definirea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arhitecturii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unei</a:t>
            </a:r>
            <a:endParaRPr lang="en-US" sz="1800" b="0" i="0" u="none" strike="noStrike" baseline="0" dirty="0">
              <a:latin typeface="TimesNewRomanPSMT"/>
            </a:endParaRPr>
          </a:p>
          <a:p>
            <a:pPr algn="l"/>
            <a:r>
              <a:rPr lang="en-US" dirty="0" err="1">
                <a:latin typeface="TimesNewRomanPSMT"/>
              </a:rPr>
              <a:t>noi</a:t>
            </a:r>
            <a:r>
              <a:rPr lang="en-US" dirty="0">
                <a:latin typeface="TimesNewRomanPSMT"/>
              </a:rPr>
              <a:t> </a:t>
            </a:r>
            <a:r>
              <a:rPr lang="en-US" dirty="0" err="1">
                <a:latin typeface="TimesNewRomanPSMT"/>
              </a:rPr>
              <a:t>rețele</a:t>
            </a:r>
            <a:r>
              <a:rPr lang="en-US" dirty="0">
                <a:latin typeface="TimesNewRomanPSMT"/>
              </a:rPr>
              <a:t> </a:t>
            </a:r>
            <a:r>
              <a:rPr lang="en-US" dirty="0" err="1">
                <a:latin typeface="TimesNewRomanPSMT"/>
              </a:rPr>
              <a:t>neuronale</a:t>
            </a:r>
            <a:r>
              <a:rPr lang="en-US" dirty="0">
                <a:latin typeface="TimesNewRomanPSMT"/>
              </a:rPr>
              <a:t> </a:t>
            </a:r>
            <a:r>
              <a:rPr lang="en-US" dirty="0" err="1">
                <a:latin typeface="TimesNewRomanPSMT"/>
              </a:rPr>
              <a:t>convoluționale</a:t>
            </a:r>
            <a:r>
              <a:rPr lang="en-US" dirty="0">
                <a:latin typeface="TimesNewRomanPSMT"/>
              </a:rPr>
              <a:t>.</a:t>
            </a:r>
          </a:p>
          <a:p>
            <a:pPr algn="l"/>
            <a:r>
              <a:rPr lang="en-US" dirty="0">
                <a:latin typeface="TimesNewRomanPSMT"/>
              </a:rPr>
              <a:t>-   </a:t>
            </a:r>
            <a:r>
              <a:rPr lang="en-US" dirty="0" err="1">
                <a:latin typeface="TimesNewRomanPSMT"/>
              </a:rPr>
              <a:t>Aplicația</a:t>
            </a:r>
            <a:r>
              <a:rPr lang="en-US" dirty="0">
                <a:latin typeface="TimesNewRomanPSMT"/>
              </a:rPr>
              <a:t> </a:t>
            </a:r>
            <a:r>
              <a:rPr lang="en-US" dirty="0" err="1">
                <a:latin typeface="TimesNewRomanPSMT"/>
              </a:rPr>
              <a:t>trebuie</a:t>
            </a:r>
            <a:r>
              <a:rPr lang="en-US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să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permită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antrenarea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și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validarea</a:t>
            </a:r>
            <a:r>
              <a:rPr lang="en-US" sz="1800" b="0" i="0" u="none" strike="noStrike" baseline="0" dirty="0">
                <a:latin typeface="TimesNewRomanPSMT"/>
              </a:rPr>
              <a:t> pe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un set de date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binar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folosind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algoritmul</a:t>
            </a:r>
            <a:endParaRPr lang="en-US" sz="1800" b="0" i="0" u="none" strike="noStrike" baseline="0" dirty="0">
              <a:latin typeface="Times New Roman" panose="02020603050405020304" pitchFamily="18" charset="0"/>
            </a:endParaRPr>
          </a:p>
          <a:p>
            <a:pPr algn="l"/>
            <a:r>
              <a:rPr lang="en-US" sz="1800" b="0" i="0" u="none" strike="noStrike" baseline="0" dirty="0" err="1">
                <a:latin typeface="TimesNewRomanPSMT"/>
              </a:rPr>
              <a:t>și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arhitectura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introdusă</a:t>
            </a:r>
            <a:r>
              <a:rPr lang="en-US" sz="1800" b="0" i="0" u="none" strike="noStrike" baseline="0" dirty="0">
                <a:latin typeface="TimesNewRomanPSMT"/>
              </a:rPr>
              <a:t>.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-   </a:t>
            </a:r>
            <a:r>
              <a:rPr lang="en-US" sz="1800" b="0" i="0" u="none" strike="noStrike" baseline="0" dirty="0" err="1">
                <a:latin typeface="TimesNewRomanPSMT"/>
              </a:rPr>
              <a:t>Aplicația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trebuie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să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permită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afișarea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metricilor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performanței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după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terminarea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antrenării</a:t>
            </a:r>
            <a:r>
              <a:rPr lang="en-US" sz="1800" b="0" i="0" u="none" strike="noStrike" baseline="0" dirty="0">
                <a:latin typeface="TimesNewRomanPSMT"/>
              </a:rPr>
              <a:t> </a:t>
            </a:r>
            <a:r>
              <a:rPr lang="en-US" sz="1800" b="0" i="0" u="none" strike="noStrike" baseline="0" dirty="0" err="1">
                <a:latin typeface="TimesNewRomanPSMT"/>
              </a:rPr>
              <a:t>și</a:t>
            </a:r>
            <a:endParaRPr lang="en-US" sz="1800" b="0" i="0" u="none" strike="noStrike" baseline="0" dirty="0">
              <a:latin typeface="TimesNewRomanPSMT"/>
            </a:endParaRPr>
          </a:p>
          <a:p>
            <a:pPr algn="l"/>
            <a:r>
              <a:rPr lang="en-US" sz="1800" b="0" i="0" u="none" strike="noStrike" baseline="0" dirty="0" err="1">
                <a:latin typeface="TimesNewRomanPSMT"/>
              </a:rPr>
              <a:t>validării</a:t>
            </a:r>
            <a:r>
              <a:rPr lang="en-US" sz="1800" b="0" i="0" u="none" strike="noStrike" baseline="0" dirty="0">
                <a:latin typeface="TimesNewRomanPSMT"/>
              </a:rPr>
              <a:t>.</a:t>
            </a:r>
          </a:p>
          <a:p>
            <a:pPr algn="l"/>
            <a:endParaRPr lang="en-US" sz="1800" b="0" i="0" u="none" strike="noStrike" baseline="0" dirty="0">
              <a:latin typeface="TimesNewRomanPSMT"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4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</a:t>
            </a:r>
            <a:r>
              <a:rPr lang="en-US" dirty="0" err="1"/>
              <a:t>Nefunctionale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322848" y="1917833"/>
            <a:ext cx="979571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- </a:t>
            </a:r>
            <a:r>
              <a:rPr lang="en-US" dirty="0" err="1"/>
              <a:t>Datele</a:t>
            </a:r>
            <a:r>
              <a:rPr lang="en-US" dirty="0"/>
              <a:t> din </a:t>
            </a:r>
            <a:r>
              <a:rPr lang="en-US" dirty="0" err="1"/>
              <a:t>aplicație</a:t>
            </a:r>
            <a:r>
              <a:rPr lang="en-US" dirty="0"/>
              <a:t>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afișate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-o </a:t>
            </a:r>
            <a:r>
              <a:rPr lang="en-US" dirty="0" err="1"/>
              <a:t>manieră</a:t>
            </a:r>
            <a:r>
              <a:rPr lang="en-US" dirty="0"/>
              <a:t> </a:t>
            </a:r>
            <a:r>
              <a:rPr lang="en-US" dirty="0" err="1"/>
              <a:t>prietenoasă</a:t>
            </a:r>
            <a:r>
              <a:rPr lang="en-US" dirty="0"/>
              <a:t> cu </a:t>
            </a:r>
            <a:r>
              <a:rPr lang="en-US" dirty="0" err="1"/>
              <a:t>utilizatorul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</a:t>
            </a:r>
            <a:r>
              <a:rPr lang="en-US" dirty="0" err="1"/>
              <a:t>Clasificarea</a:t>
            </a:r>
            <a:r>
              <a:rPr lang="en-US" dirty="0"/>
              <a:t>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nu </a:t>
            </a:r>
            <a:r>
              <a:rPr lang="en-US" dirty="0" err="1"/>
              <a:t>dureze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de 5 </a:t>
            </a:r>
            <a:r>
              <a:rPr lang="en-US" dirty="0" err="1"/>
              <a:t>secunde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</a:t>
            </a:r>
            <a:r>
              <a:rPr lang="en-US" dirty="0" err="1"/>
              <a:t>Platforma</a:t>
            </a:r>
            <a:r>
              <a:rPr lang="en-US" dirty="0"/>
              <a:t> pe care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suportat</a:t>
            </a:r>
            <a:r>
              <a:rPr lang="en-US" dirty="0"/>
              <a:t> </a:t>
            </a:r>
            <a:r>
              <a:rPr lang="en-US" dirty="0" err="1"/>
              <a:t>algoritmul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puțin</a:t>
            </a:r>
            <a:r>
              <a:rPr lang="en-US" dirty="0"/>
              <a:t> Windows 10.</a:t>
            </a:r>
          </a:p>
          <a:p>
            <a:pPr algn="l"/>
            <a:r>
              <a:rPr lang="en-US" dirty="0"/>
              <a:t>- </a:t>
            </a:r>
            <a:r>
              <a:rPr lang="en-US" dirty="0" err="1"/>
              <a:t>Pentru</a:t>
            </a:r>
            <a:r>
              <a:rPr lang="en-US" dirty="0"/>
              <a:t> ca </a:t>
            </a:r>
            <a:r>
              <a:rPr lang="en-US" dirty="0" err="1"/>
              <a:t>aplicația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ruleze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necesar</a:t>
            </a:r>
            <a:r>
              <a:rPr lang="en-US" dirty="0"/>
              <a:t> ca pe </a:t>
            </a:r>
            <a:r>
              <a:rPr lang="en-US" dirty="0" err="1"/>
              <a:t>dispozitiv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fie </a:t>
            </a:r>
            <a:r>
              <a:rPr lang="en-US" dirty="0" err="1"/>
              <a:t>instalat</a:t>
            </a:r>
            <a:r>
              <a:rPr lang="en-US" dirty="0"/>
              <a:t> Python3.</a:t>
            </a:r>
          </a:p>
          <a:p>
            <a:pPr algn="l"/>
            <a:r>
              <a:rPr lang="en-US" dirty="0"/>
              <a:t>- </a:t>
            </a:r>
            <a:r>
              <a:rPr lang="en-US" dirty="0" err="1"/>
              <a:t>Antrenarea</a:t>
            </a:r>
            <a:r>
              <a:rPr lang="en-US" dirty="0"/>
              <a:t> </a:t>
            </a:r>
            <a:r>
              <a:rPr lang="en-US" dirty="0" err="1"/>
              <a:t>modelului</a:t>
            </a:r>
            <a:r>
              <a:rPr lang="en-US" dirty="0"/>
              <a:t> nu are o </a:t>
            </a:r>
            <a:r>
              <a:rPr lang="en-US" dirty="0" err="1"/>
              <a:t>limită</a:t>
            </a:r>
            <a:r>
              <a:rPr lang="en-US" dirty="0"/>
              <a:t> </a:t>
            </a:r>
            <a:r>
              <a:rPr lang="en-US" dirty="0" err="1"/>
              <a:t>temporală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3928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/>
              <a:t>CNN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310816" y="1725328"/>
            <a:ext cx="97957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CNN vine de la Convolutional Neural Network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și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un tip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rețea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neuronală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adaptat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clasificarea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recunoașterea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sau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modelelor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din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819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4986A6-583D-4323-BBE6-0C4C3B146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8" y="159779"/>
            <a:ext cx="3619501" cy="87782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Metrici</a:t>
            </a:r>
            <a:r>
              <a:rPr lang="en-US" dirty="0"/>
              <a:t> </a:t>
            </a:r>
            <a:r>
              <a:rPr lang="en-US" dirty="0" err="1"/>
              <a:t>masurate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624F19-EF3D-8451-8966-70FBE2335DE2}"/>
              </a:ext>
            </a:extLst>
          </p:cNvPr>
          <p:cNvSpPr txBox="1"/>
          <p:nvPr/>
        </p:nvSpPr>
        <p:spPr>
          <a:xfrm>
            <a:off x="4983830" y="2633782"/>
            <a:ext cx="609399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1.Acuratețe: (TP+FP+TN+FN) </a:t>
            </a:r>
          </a:p>
          <a:p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2.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Precizia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: (TP)/ (TP+FP) </a:t>
            </a:r>
          </a:p>
          <a:p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3.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Reapel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sau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senzitivitate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: (TP)/ (TP+FN) </a:t>
            </a:r>
          </a:p>
          <a:p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4.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Specificitatea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: (TN)/ (TN+FP) </a:t>
            </a:r>
          </a:p>
          <a:p>
            <a:endParaRPr lang="en-US" sz="1800" b="0" i="0" u="none" strike="noStrike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61D87D-28D2-DCA1-AB51-89757D96B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73" y="2934452"/>
            <a:ext cx="4056902" cy="280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177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 err="1"/>
              <a:t>Setul</a:t>
            </a:r>
            <a:r>
              <a:rPr lang="en-US" dirty="0"/>
              <a:t> de 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FBDB9B-97A4-C644-74DB-DAB529EAD5F6}"/>
              </a:ext>
            </a:extLst>
          </p:cNvPr>
          <p:cNvSpPr txBox="1"/>
          <p:nvPr/>
        </p:nvSpPr>
        <p:spPr>
          <a:xfrm>
            <a:off x="310816" y="1725328"/>
            <a:ext cx="979571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 Am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realizat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experimente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setul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date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continand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histopatologie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mamară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(</a:t>
            </a:r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breast-histopathology-images).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Dimensiunea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acestuia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este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de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aproximativ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300000 de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imagini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Am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impartit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setul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de date in 3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:</a:t>
            </a:r>
          </a:p>
          <a:p>
            <a:pPr marL="742950" lvl="1" indent="-285750">
              <a:buFontTx/>
              <a:buChar char="-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80% date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antrenament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742950" lvl="1" indent="-285750">
              <a:buFontTx/>
              <a:buChar char="-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10% date </a:t>
            </a:r>
            <a:r>
              <a:rPr lang="en-US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validare</a:t>
            </a:r>
            <a:endParaRPr lang="en-US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742950" lvl="1" indent="-285750">
              <a:buFontTx/>
              <a:buChar char="-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10% date </a:t>
            </a:r>
            <a:r>
              <a:rPr lang="en-US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pentru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test</a:t>
            </a:r>
            <a:endParaRPr lang="en-US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22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4986A6-583D-4323-BBE6-0C4C3B146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8" y="159779"/>
            <a:ext cx="5510464" cy="87782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Evitarea</a:t>
            </a:r>
            <a:r>
              <a:rPr lang="en-US" dirty="0"/>
              <a:t> </a:t>
            </a:r>
            <a:r>
              <a:rPr lang="en-US" dirty="0" err="1"/>
              <a:t>overfittingului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624F19-EF3D-8451-8966-70FBE2335DE2}"/>
              </a:ext>
            </a:extLst>
          </p:cNvPr>
          <p:cNvSpPr txBox="1"/>
          <p:nvPr/>
        </p:nvSpPr>
        <p:spPr>
          <a:xfrm>
            <a:off x="4440306" y="2324101"/>
            <a:ext cx="695425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cazul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care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utilizăm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un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algoritm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are la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baza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CNN, la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fel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ca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cazul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altor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algoritmi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învățare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automată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,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exista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riscul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de „overfitting”. </a:t>
            </a:r>
          </a:p>
          <a:p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Două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dintre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cele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mai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folosite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tehnici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pentru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a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minimiza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șansele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ca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această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situație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să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apară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sunt: </a:t>
            </a:r>
          </a:p>
          <a:p>
            <a:pPr marL="342900" indent="-342900">
              <a:buAutoNum type="arabicPeriod"/>
            </a:pP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Augmentarea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datelor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-   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RandomFlip</a:t>
            </a:r>
            <a:endParaRPr lang="en-US" sz="1800" b="0" i="0" u="none" strike="noStrike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RandomRotation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1800" b="0" i="0" u="none" strike="noStrike" baseline="0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RandomZoom</a:t>
            </a:r>
            <a:endParaRPr lang="en-US" sz="1800" b="0" i="0" u="none" strike="noStrike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en-US" sz="1800" b="0" i="0" u="none" strike="noStrike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2. „Dropout regularization”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21A6A9-F22E-DFFB-4C1D-A5A9201AB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64305"/>
            <a:ext cx="4200998" cy="284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363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E30355-DFAE-20AE-6731-CF7A2ACB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3" y="385557"/>
            <a:ext cx="5495705" cy="1179576"/>
          </a:xfrm>
        </p:spPr>
        <p:txBody>
          <a:bodyPr/>
          <a:lstStyle/>
          <a:p>
            <a:r>
              <a:rPr lang="en-US" dirty="0"/>
              <a:t>CNN – cum </a:t>
            </a:r>
            <a:r>
              <a:rPr lang="en-US" dirty="0" err="1"/>
              <a:t>functioneaza</a:t>
            </a:r>
            <a:r>
              <a:rPr lang="en-US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A2F6BF-1335-C15F-4592-FE6434839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257" y="1725328"/>
            <a:ext cx="6103701" cy="480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175329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{F2C5D99A-12A7-4055-AA1E-EC6B40163267}tf78479028_win32</Template>
  <TotalTime>394</TotalTime>
  <Words>2442</Words>
  <Application>Microsoft Office PowerPoint</Application>
  <PresentationFormat>Widescreen</PresentationFormat>
  <Paragraphs>180</Paragraphs>
  <Slides>25</Slides>
  <Notes>25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Arial</vt:lpstr>
      <vt:lpstr>Calibri</vt:lpstr>
      <vt:lpstr>Courier New</vt:lpstr>
      <vt:lpstr>Segoe UI</vt:lpstr>
      <vt:lpstr>Segoe UI Light</vt:lpstr>
      <vt:lpstr>Times New Roman</vt:lpstr>
      <vt:lpstr>TimesNewRomanPSMT</vt:lpstr>
      <vt:lpstr>Wingdings</vt:lpstr>
      <vt:lpstr>Balancing Act</vt:lpstr>
      <vt:lpstr>Wellspring</vt:lpstr>
      <vt:lpstr>Star of the show</vt:lpstr>
      <vt:lpstr>Amusements</vt:lpstr>
      <vt:lpstr>Studiu experimental asupra unor metode de clasificare a imaginilor          Dinu Gabriela-Loredana</vt:lpstr>
      <vt:lpstr>Scopul lucrării</vt:lpstr>
      <vt:lpstr>Cerinte functionale</vt:lpstr>
      <vt:lpstr>Cerinte Nefunctionale</vt:lpstr>
      <vt:lpstr>CNN</vt:lpstr>
      <vt:lpstr>Metrici masurate</vt:lpstr>
      <vt:lpstr>Setul de date</vt:lpstr>
      <vt:lpstr>Evitarea overfittingului</vt:lpstr>
      <vt:lpstr>CNN – cum functioneaza?</vt:lpstr>
      <vt:lpstr>CNN layers</vt:lpstr>
      <vt:lpstr>CNN layers</vt:lpstr>
      <vt:lpstr>Arhitectura modelului</vt:lpstr>
      <vt:lpstr>Arhitectura modelului </vt:lpstr>
      <vt:lpstr>Antrenarea modelului</vt:lpstr>
      <vt:lpstr>Antrenarea modelului</vt:lpstr>
      <vt:lpstr>Validare</vt:lpstr>
      <vt:lpstr>Diagrama de clase</vt:lpstr>
      <vt:lpstr>Rezultate </vt:lpstr>
      <vt:lpstr>Rezultate </vt:lpstr>
      <vt:lpstr>Arhitectura cu 3 nivele </vt:lpstr>
      <vt:lpstr>Rezultate </vt:lpstr>
      <vt:lpstr>Rezultate </vt:lpstr>
      <vt:lpstr>Concluzii</vt:lpstr>
      <vt:lpstr>Aplicatia</vt:lpstr>
      <vt:lpstr>Bibliografie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Studiu experimental asupra unor metode de clasificare a imaginilor          Dinu Gabriela-Loredana</dc:title>
  <dc:creator>Gabriela Dinu</dc:creator>
  <cp:lastModifiedBy>Gabriela Dinu</cp:lastModifiedBy>
  <cp:revision>90</cp:revision>
  <dcterms:created xsi:type="dcterms:W3CDTF">2022-07-02T10:15:41Z</dcterms:created>
  <dcterms:modified xsi:type="dcterms:W3CDTF">2022-07-05T17:01:08Z</dcterms:modified>
</cp:coreProperties>
</file>